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581" r:id="rId2"/>
    <p:sldId id="1234" r:id="rId3"/>
    <p:sldId id="1142" r:id="rId4"/>
    <p:sldId id="1143" r:id="rId5"/>
    <p:sldId id="1144" r:id="rId6"/>
    <p:sldId id="1145" r:id="rId7"/>
    <p:sldId id="1146" r:id="rId8"/>
    <p:sldId id="1147" r:id="rId9"/>
    <p:sldId id="1148" r:id="rId10"/>
    <p:sldId id="1150" r:id="rId11"/>
    <p:sldId id="1151" r:id="rId12"/>
    <p:sldId id="1152" r:id="rId13"/>
    <p:sldId id="1153" r:id="rId14"/>
    <p:sldId id="1154" r:id="rId15"/>
    <p:sldId id="1155" r:id="rId16"/>
    <p:sldId id="462" r:id="rId17"/>
    <p:sldId id="1156" r:id="rId18"/>
    <p:sldId id="1157" r:id="rId19"/>
    <p:sldId id="1158" r:id="rId20"/>
    <p:sldId id="1159" r:id="rId21"/>
    <p:sldId id="1160" r:id="rId22"/>
    <p:sldId id="123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617AAC-904A-4036-B5A9-828E8ECB47CE}" v="464" dt="2023-05-20T14:01:09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1F8D6-C32F-46E0-9863-87C93260D0D2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62DC1-828C-4924-BDA5-4C7F3D4258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5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8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77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9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18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10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71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11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71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12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65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13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55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14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18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D4048-3E0E-47C5-82B4-C0BF8E7CD9FA}" type="slidenum">
              <a:rPr lang="en-US"/>
              <a:pPr/>
              <a:t>15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47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A6AFE-E446-4355-B576-C53597FDFCA8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362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A6AFE-E446-4355-B576-C53597FDFCA8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62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A6AFE-E446-4355-B576-C53597FDFCA8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41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A6AFE-E446-4355-B576-C53597FDFCA8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05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A6AFE-E446-4355-B576-C53597FDFCA8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3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56000">
              <a:schemeClr val="tx2">
                <a:lumMod val="40000"/>
                <a:lumOff val="6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B5027-E96B-41EF-9519-EDAA9ED666A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B8F4A-2D50-4E8F-B84C-09FE775717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1167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Guidebook of</a:t>
            </a:r>
            <a:br>
              <a:rPr lang="en-US" sz="3200" b="1" dirty="0"/>
            </a:br>
            <a:r>
              <a:rPr lang="en-US" sz="3200" b="1" dirty="0"/>
              <a:t>IP/Technology Transfer </a:t>
            </a:r>
            <a:br>
              <a:rPr lang="en-US" sz="3200" b="1" dirty="0"/>
            </a:br>
            <a:r>
              <a:rPr lang="en-US" sz="3200" b="1" dirty="0"/>
              <a:t> </a:t>
            </a:r>
            <a:br>
              <a:rPr lang="en-US" dirty="0"/>
            </a:br>
            <a:r>
              <a:rPr lang="en-US" sz="2000" b="1" dirty="0">
                <a:solidFill>
                  <a:schemeClr val="tx1"/>
                </a:solidFill>
              </a:rPr>
              <a:t> </a:t>
            </a:r>
            <a:br>
              <a:rPr lang="en-US" sz="2000" b="1" dirty="0">
                <a:solidFill>
                  <a:schemeClr val="tx1"/>
                </a:solidFill>
              </a:rPr>
            </a:b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4459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161925"/>
            <a:ext cx="8229600" cy="1745252"/>
          </a:xfrm>
        </p:spPr>
        <p:txBody>
          <a:bodyPr>
            <a:normAutofit/>
          </a:bodyPr>
          <a:lstStyle/>
          <a:p>
            <a:pPr lvl="1" algn="ctr"/>
            <a:r>
              <a:rPr lang="en-US" sz="3600" b="1" dirty="0"/>
              <a:t>Track 1</a:t>
            </a:r>
            <a:br>
              <a:rPr lang="en-US" sz="3600" b="1" dirty="0"/>
            </a:br>
            <a:r>
              <a:rPr lang="en-US" sz="2800" b="1" dirty="0"/>
              <a:t>Entry-level Tech Transfer Professional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0B460-FED3-4049-A04B-E35592066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8000" b="1" dirty="0">
                <a:solidFill>
                  <a:schemeClr val="tx2"/>
                </a:solidFill>
              </a:rPr>
              <a:t>Topic 1.13.1</a:t>
            </a: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r>
              <a:rPr lang="en-US" sz="80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Licensing Basics</a:t>
            </a:r>
          </a:p>
          <a:p>
            <a:pPr marL="0" marR="0" indent="0" algn="ctr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371600" algn="l"/>
                <a:tab pos="2286000" algn="l"/>
              </a:tabLst>
            </a:pPr>
            <a:r>
              <a:rPr lang="en-US" sz="80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 </a:t>
            </a:r>
          </a:p>
          <a:p>
            <a:pPr marL="0" marR="0" indent="0" algn="ctr" hangingPunc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r>
              <a:rPr lang="en-US" sz="5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58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endParaRPr lang="en-US" sz="5800" b="1" kern="14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r>
              <a:rPr lang="en-US" sz="33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33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endParaRPr lang="en-US" sz="30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97180" marR="0" indent="0" algn="ctr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371600" algn="l"/>
                <a:tab pos="2286000" algn="l"/>
              </a:tabLst>
            </a:pPr>
            <a:endParaRPr lang="en-US" sz="30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5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b="1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b="1" kern="14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6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3200" b="1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kern="14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65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161925"/>
            <a:ext cx="8229600" cy="1209675"/>
          </a:xfrm>
        </p:spPr>
        <p:txBody>
          <a:bodyPr>
            <a:normAutofit/>
          </a:bodyPr>
          <a:lstStyle/>
          <a:p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8229600" cy="5484668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 lvl="1" algn="ctr">
              <a:buNone/>
            </a:pPr>
            <a:r>
              <a:rPr lang="en-GB" sz="3600" b="1" dirty="0"/>
              <a:t>License Types, Structures, Elements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7204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685800"/>
            <a:ext cx="8229600" cy="6096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/>
              <a:t>Licensing Basics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223" y="1295400"/>
            <a:ext cx="8229600" cy="490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/>
              <a:t>License vs. sale</a:t>
            </a:r>
          </a:p>
          <a:p>
            <a:pPr>
              <a:buNone/>
            </a:pPr>
            <a:r>
              <a:rPr lang="en-US" sz="3200" dirty="0"/>
              <a:t>Definition:  granting certain use rights without transfer of title (ownership)</a:t>
            </a:r>
          </a:p>
          <a:p>
            <a:pPr>
              <a:buNone/>
            </a:pPr>
            <a:r>
              <a:rPr lang="en-US" sz="3200" dirty="0"/>
              <a:t>Requires something to license (i.e. property rights), typically IP</a:t>
            </a:r>
          </a:p>
        </p:txBody>
      </p:sp>
    </p:spTree>
    <p:extLst>
      <p:ext uri="{BB962C8B-B14F-4D97-AF65-F5344CB8AC3E}">
        <p14:creationId xmlns:p14="http://schemas.microsoft.com/office/powerpoint/2010/main" val="303589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1"/>
            <a:ext cx="8229600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Licensing Basics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" y="533401"/>
            <a:ext cx="8925560" cy="5816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/>
              <a:t>Advantages:  </a:t>
            </a:r>
          </a:p>
          <a:p>
            <a:r>
              <a:rPr lang="en-US" sz="2800" dirty="0"/>
              <a:t>separates technology creation from </a:t>
            </a:r>
          </a:p>
          <a:p>
            <a:pPr>
              <a:buNone/>
            </a:pPr>
            <a:r>
              <a:rPr lang="en-US" sz="2800" dirty="0"/>
              <a:t>		commercialization	</a:t>
            </a:r>
          </a:p>
          <a:p>
            <a:r>
              <a:rPr lang="en-US" sz="2800" dirty="0"/>
              <a:t>allows non-profits to have commercial partners</a:t>
            </a:r>
          </a:p>
          <a:p>
            <a:r>
              <a:rPr lang="en-US" sz="2800" dirty="0"/>
              <a:t>avoids marketplace risks</a:t>
            </a:r>
          </a:p>
          <a:p>
            <a:r>
              <a:rPr lang="en-US" sz="2800" dirty="0"/>
              <a:t>allows stewardship by technology creator</a:t>
            </a:r>
          </a:p>
          <a:p>
            <a:r>
              <a:rPr lang="en-US" sz="2800" dirty="0"/>
              <a:t>Licenses are flexible </a:t>
            </a:r>
            <a:r>
              <a:rPr lang="en-US" sz="2400" dirty="0"/>
              <a:t>(can be tailored for the technology, the parties, the market, the situation</a:t>
            </a:r>
          </a:p>
          <a:p>
            <a:pPr>
              <a:buNone/>
            </a:pPr>
            <a:r>
              <a:rPr lang="en-US" sz="2800" b="1" dirty="0"/>
              <a:t>D</a:t>
            </a:r>
            <a:r>
              <a:rPr lang="en-US" b="1" dirty="0"/>
              <a:t>isadvantages</a:t>
            </a:r>
          </a:p>
          <a:p>
            <a:r>
              <a:rPr lang="en-US" sz="2800" dirty="0"/>
              <a:t>retain some liability</a:t>
            </a:r>
          </a:p>
          <a:p>
            <a:r>
              <a:rPr lang="en-US" sz="2800" dirty="0"/>
              <a:t>not in full control</a:t>
            </a:r>
          </a:p>
          <a:p>
            <a:r>
              <a:rPr lang="en-US" sz="2800" dirty="0"/>
              <a:t>requires ongoing management of license </a:t>
            </a:r>
          </a:p>
        </p:txBody>
      </p:sp>
    </p:spTree>
    <p:extLst>
      <p:ext uri="{BB962C8B-B14F-4D97-AF65-F5344CB8AC3E}">
        <p14:creationId xmlns:p14="http://schemas.microsoft.com/office/powerpoint/2010/main" val="148850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487682"/>
            <a:ext cx="8229600" cy="322216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>Types of Licenses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537200"/>
          </a:xfrm>
        </p:spPr>
        <p:txBody>
          <a:bodyPr>
            <a:normAutofit fontScale="77500" lnSpcReduction="20000"/>
          </a:bodyPr>
          <a:lstStyle/>
          <a:p>
            <a:r>
              <a:rPr lang="en-US" sz="3800" dirty="0"/>
              <a:t>Option: a pre-license agreement</a:t>
            </a:r>
          </a:p>
          <a:p>
            <a:r>
              <a:rPr lang="en-US" sz="3800" dirty="0"/>
              <a:t>Commercial vs. research use, evaluation</a:t>
            </a:r>
          </a:p>
          <a:p>
            <a:r>
              <a:rPr lang="en-US" sz="3800" dirty="0"/>
              <a:t>Exclusive vs. non-exclusive</a:t>
            </a:r>
          </a:p>
          <a:p>
            <a:r>
              <a:rPr lang="en-US" sz="3800" dirty="0"/>
              <a:t>Exclusive licenses:</a:t>
            </a:r>
          </a:p>
          <a:p>
            <a:pPr>
              <a:buNone/>
            </a:pPr>
            <a:r>
              <a:rPr lang="en-US" sz="3800" dirty="0"/>
              <a:t>			world-wide, all fields</a:t>
            </a:r>
          </a:p>
          <a:p>
            <a:pPr>
              <a:buNone/>
            </a:pPr>
            <a:r>
              <a:rPr lang="en-US" sz="3800" dirty="0"/>
              <a:t>			by territory, and/or field-of-use </a:t>
            </a:r>
          </a:p>
          <a:p>
            <a:pPr>
              <a:buNone/>
            </a:pPr>
            <a:r>
              <a:rPr lang="en-US" sz="3800" dirty="0"/>
              <a:t> 			time-limited</a:t>
            </a:r>
          </a:p>
          <a:p>
            <a:pPr>
              <a:buNone/>
            </a:pPr>
            <a:r>
              <a:rPr lang="en-US" sz="3800" dirty="0"/>
              <a:t>			consortia</a:t>
            </a:r>
          </a:p>
          <a:p>
            <a:r>
              <a:rPr lang="en-US" sz="3800" dirty="0"/>
              <a:t>Non-exclusive licenses:</a:t>
            </a:r>
          </a:p>
          <a:p>
            <a:pPr>
              <a:buNone/>
            </a:pPr>
            <a:r>
              <a:rPr lang="en-US" sz="3800" dirty="0"/>
              <a:t>		typically available to all qualified</a:t>
            </a:r>
          </a:p>
          <a:p>
            <a:pPr>
              <a:buNone/>
            </a:pPr>
            <a:r>
              <a:rPr lang="en-US" sz="3800" dirty="0"/>
              <a:t>		non-exclusive in one territory, and exclusive 		in another territory</a:t>
            </a:r>
          </a:p>
          <a:p>
            <a:pPr>
              <a:buNone/>
            </a:pPr>
            <a:endParaRPr lang="en-US" sz="3800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9006"/>
            <a:ext cx="8229600" cy="1175657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b="1" dirty="0"/>
              <a:t>Developing a Licensing Strategy:</a:t>
            </a:r>
            <a:br>
              <a:rPr lang="en-US" b="1" dirty="0"/>
            </a:br>
            <a:r>
              <a:rPr lang="en-US" b="1" dirty="0"/>
              <a:t>		</a:t>
            </a:r>
            <a:r>
              <a:rPr lang="en-US" sz="3600" b="1" dirty="0"/>
              <a:t>driven by the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84664"/>
            <a:ext cx="8763000" cy="50891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None/>
              <a:defRPr/>
            </a:pPr>
            <a:r>
              <a:rPr lang="en-US" sz="3500" dirty="0"/>
              <a:t>Is the technology suitable for exclusive or non-exclusive licenses?</a:t>
            </a:r>
          </a:p>
          <a:p>
            <a:pPr lvl="1">
              <a:buNone/>
              <a:defRPr/>
            </a:pPr>
            <a:r>
              <a:rPr lang="en-US" sz="3500" dirty="0"/>
              <a:t>	</a:t>
            </a:r>
            <a:r>
              <a:rPr lang="en-US" sz="3000" dirty="0"/>
              <a:t>(consider institutional philosophy)</a:t>
            </a:r>
          </a:p>
          <a:p>
            <a:pPr eaLnBrk="1" hangingPunct="1">
              <a:buNone/>
              <a:defRPr/>
            </a:pPr>
            <a:r>
              <a:rPr lang="en-US" sz="3500" dirty="0"/>
              <a:t>Is the technology applicable in different </a:t>
            </a:r>
          </a:p>
          <a:p>
            <a:pPr eaLnBrk="1" hangingPunct="1">
              <a:buNone/>
              <a:defRPr/>
            </a:pPr>
            <a:r>
              <a:rPr lang="en-US" sz="3500" dirty="0"/>
              <a:t>	 “fields of use”?</a:t>
            </a:r>
          </a:p>
          <a:p>
            <a:pPr eaLnBrk="1" hangingPunct="1">
              <a:buNone/>
              <a:defRPr/>
            </a:pPr>
            <a:r>
              <a:rPr lang="en-US" sz="3500" dirty="0"/>
              <a:t>Is there a geographical aspect to the technology?</a:t>
            </a:r>
          </a:p>
          <a:p>
            <a:pPr eaLnBrk="1" hangingPunct="1">
              <a:buNone/>
              <a:defRPr/>
            </a:pPr>
            <a:r>
              <a:rPr lang="en-US" sz="3500" dirty="0"/>
              <a:t>Does the cost to develop/commercialize require  the grant of exclusive rights?</a:t>
            </a:r>
          </a:p>
          <a:p>
            <a:pPr eaLnBrk="1" hangingPunct="1">
              <a:buNone/>
              <a:defRPr/>
            </a:pPr>
            <a:r>
              <a:rPr lang="en-US" sz="3500" dirty="0"/>
              <a:t>Does the cost to develop/commercialize require a licensee to have “deep pockets”?</a:t>
            </a:r>
          </a:p>
          <a:p>
            <a:pPr eaLnBrk="1" hangingPunct="1">
              <a:defRPr/>
            </a:pPr>
            <a:endParaRPr lang="en-US" sz="3500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50200" y="6473825"/>
            <a:ext cx="622300" cy="365125"/>
          </a:xfrm>
          <a:prstGeom prst="rect">
            <a:avLst/>
          </a:prstGeom>
          <a:noFill/>
        </p:spPr>
        <p:txBody>
          <a:bodyPr/>
          <a:lstStyle/>
          <a:p>
            <a:fld id="{613004E3-DBDE-4A75-A2C3-C05BF9EAC02A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4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242300" y="6492875"/>
            <a:ext cx="6223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8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5100" y="304800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Developing Licensing Strategy:  </a:t>
            </a:r>
            <a:br>
              <a:rPr lang="en-US" sz="3600" b="1" dirty="0"/>
            </a:br>
            <a:r>
              <a:rPr lang="en-US" sz="3600" b="1" dirty="0"/>
              <a:t>		</a:t>
            </a:r>
            <a:r>
              <a:rPr lang="en-US" sz="3600" dirty="0"/>
              <a:t>evaluating alternatives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88720"/>
            <a:ext cx="8432800" cy="5231130"/>
          </a:xfrm>
        </p:spPr>
        <p:txBody>
          <a:bodyPr>
            <a:normAutofit fontScale="92500" lnSpcReduction="10000"/>
          </a:bodyPr>
          <a:lstStyle/>
          <a:p>
            <a:pPr marL="812800" indent="-812800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en-US" sz="2400" dirty="0">
              <a:solidFill>
                <a:srgbClr val="99FF66"/>
              </a:solidFill>
            </a:endParaRPr>
          </a:p>
          <a:p>
            <a:pPr marL="812800" indent="-812800">
              <a:lnSpc>
                <a:spcPct val="90000"/>
              </a:lnSpc>
              <a:buClr>
                <a:schemeClr val="tx2"/>
              </a:buClr>
              <a:buNone/>
            </a:pPr>
            <a:r>
              <a:rPr lang="en-US" sz="3500" b="1" dirty="0"/>
              <a:t>Exclusive or non-exclusive licenses?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r>
              <a:rPr lang="en-US" sz="3500" dirty="0">
                <a:latin typeface="+mj-lt"/>
              </a:rPr>
              <a:t>Balancing maximum return vs. broad dissemination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r>
              <a:rPr lang="en-US" sz="3500" dirty="0">
                <a:latin typeface="+mj-lt"/>
              </a:rPr>
              <a:t>Consider short, medium, long term returns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r>
              <a:rPr lang="en-US" sz="3500" dirty="0">
                <a:latin typeface="+mj-lt"/>
              </a:rPr>
              <a:t>Need for key partners (remote management, R&amp;D collaborations, infringements)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r>
              <a:rPr lang="en-US" sz="3500" dirty="0">
                <a:latin typeface="+mj-lt"/>
              </a:rPr>
              <a:t>Exclusive licensees as agents vs. internal management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r>
              <a:rPr lang="en-US" sz="3500" dirty="0">
                <a:latin typeface="+mj-lt"/>
              </a:rPr>
              <a:t>Investment required to develop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r>
              <a:rPr lang="en-US" sz="3500" dirty="0">
                <a:latin typeface="+mj-lt"/>
              </a:rPr>
              <a:t>Institutional philosophy</a:t>
            </a:r>
          </a:p>
          <a:p>
            <a:pPr marL="1879600" lvl="3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28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10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4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242300" y="6492875"/>
            <a:ext cx="6223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9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5100" y="496390"/>
            <a:ext cx="8839200" cy="1201782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Developing a Licensing Strategy: </a:t>
            </a:r>
            <a:br>
              <a:rPr lang="en-US" sz="3600" b="1" dirty="0"/>
            </a:br>
            <a:r>
              <a:rPr lang="en-US" sz="3600" b="1" dirty="0"/>
              <a:t>	the critical question </a:t>
            </a:r>
            <a:br>
              <a:rPr lang="en-US" sz="3600" b="1" dirty="0"/>
            </a:br>
            <a:r>
              <a:rPr lang="en-US" sz="3600" b="1" dirty="0"/>
              <a:t>		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10789"/>
            <a:ext cx="8432800" cy="5009061"/>
          </a:xfrm>
        </p:spPr>
        <p:txBody>
          <a:bodyPr>
            <a:normAutofit/>
          </a:bodyPr>
          <a:lstStyle/>
          <a:p>
            <a:pPr marL="812800" indent="-812800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en-US" sz="2400" dirty="0">
              <a:solidFill>
                <a:srgbClr val="99FF66"/>
              </a:solidFill>
            </a:endParaRPr>
          </a:p>
          <a:p>
            <a:pPr marL="812800" indent="-812800">
              <a:lnSpc>
                <a:spcPct val="90000"/>
              </a:lnSpc>
              <a:buClr>
                <a:schemeClr val="tx2"/>
              </a:buClr>
              <a:buNone/>
            </a:pPr>
            <a:r>
              <a:rPr lang="en-US" sz="3200" dirty="0"/>
              <a:t>What does the technology require for successful development and commercialization?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endParaRPr lang="en-US" sz="3200" dirty="0"/>
          </a:p>
          <a:p>
            <a:pPr marL="1879600" lvl="3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28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10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9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78800" y="6492875"/>
            <a:ext cx="6985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10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304800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Developing Licensing Strategy:  </a:t>
            </a:r>
            <a:br>
              <a:rPr lang="en-US" sz="3600" b="1" dirty="0"/>
            </a:br>
            <a:r>
              <a:rPr lang="en-US" sz="3600" b="1" dirty="0"/>
              <a:t>	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8737600" cy="5594350"/>
          </a:xfrm>
        </p:spPr>
        <p:txBody>
          <a:bodyPr>
            <a:normAutofit/>
          </a:bodyPr>
          <a:lstStyle/>
          <a:p>
            <a:pPr marL="812800" indent="-812800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en-US" sz="2400" dirty="0">
              <a:solidFill>
                <a:srgbClr val="99FF66"/>
              </a:solidFill>
            </a:endParaRPr>
          </a:p>
          <a:p>
            <a:pPr marL="812800" indent="-812800">
              <a:lnSpc>
                <a:spcPct val="90000"/>
              </a:lnSpc>
              <a:buClr>
                <a:schemeClr val="tx2"/>
              </a:buClr>
              <a:buNone/>
            </a:pPr>
            <a:r>
              <a:rPr lang="en-US" sz="3200" b="1" dirty="0"/>
              <a:t>An exclusive license: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sz="3200" dirty="0">
                <a:latin typeface="+mj-lt"/>
              </a:rPr>
              <a:t>Secures a managing partner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sz="3200" dirty="0">
                <a:latin typeface="+mj-lt"/>
              </a:rPr>
              <a:t>Maximum incentive for licensee/investors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sz="3200" dirty="0">
                <a:latin typeface="+mj-lt"/>
              </a:rPr>
              <a:t>Needs strict “diligence” requirements for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r>
              <a:rPr lang="en-US" sz="3200" dirty="0">
                <a:latin typeface="+mj-lt"/>
              </a:rPr>
              <a:t>	</a:t>
            </a:r>
            <a:r>
              <a:rPr lang="en-US" sz="2800" dirty="0">
                <a:latin typeface="+mj-lt"/>
              </a:rPr>
              <a:t>product development, promotion, sales, etc. (no “sitting it on the shelf”)</a:t>
            </a:r>
          </a:p>
          <a:p>
            <a:pPr marL="622300" indent="-508000">
              <a:lnSpc>
                <a:spcPct val="90000"/>
              </a:lnSpc>
              <a:buClr>
                <a:schemeClr val="tx2"/>
              </a:buClr>
              <a:buSzPct val="75000"/>
            </a:pPr>
            <a:r>
              <a:rPr lang="en-US" dirty="0">
                <a:latin typeface="+mj-lt"/>
              </a:rPr>
              <a:t>Might need stringent sublicensing 	incentives/disincentives</a:t>
            </a:r>
          </a:p>
          <a:p>
            <a:pPr marL="1022350" lvl="1" indent="-508000">
              <a:lnSpc>
                <a:spcPct val="90000"/>
              </a:lnSpc>
              <a:buClr>
                <a:schemeClr val="tx2"/>
              </a:buClr>
              <a:buSzPct val="75000"/>
              <a:buNone/>
            </a:pPr>
            <a:endParaRPr lang="en-US" sz="32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10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27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91500" y="6492875"/>
            <a:ext cx="6731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800" y="381000"/>
            <a:ext cx="8839200" cy="9906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Developing Licensing Strategy:  </a:t>
            </a:r>
            <a:br>
              <a:rPr lang="en-US" sz="3600" b="1" dirty="0"/>
            </a:br>
            <a:r>
              <a:rPr lang="en-US" sz="3600" b="1" dirty="0"/>
              <a:t>	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432800" cy="5353050"/>
          </a:xfrm>
        </p:spPr>
        <p:txBody>
          <a:bodyPr>
            <a:normAutofit/>
          </a:bodyPr>
          <a:lstStyle/>
          <a:p>
            <a:pPr marL="812800" indent="-812800">
              <a:buClr>
                <a:schemeClr val="tx2"/>
              </a:buClr>
              <a:buNone/>
            </a:pPr>
            <a:r>
              <a:rPr lang="en-US" sz="3200" b="1" dirty="0"/>
              <a:t>Variations on Exclusive licenses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b="1" dirty="0"/>
              <a:t>	</a:t>
            </a:r>
            <a:r>
              <a:rPr lang="en-US" sz="2800" dirty="0"/>
              <a:t>(Assume stringent diligence provisions)</a:t>
            </a:r>
            <a:endParaRPr lang="en-US" b="1" dirty="0"/>
          </a:p>
          <a:p>
            <a:pPr marL="1605280" lvl="2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Char char="•"/>
            </a:pPr>
            <a:r>
              <a:rPr lang="en-US" sz="3000" dirty="0"/>
              <a:t>Field-of-use</a:t>
            </a:r>
          </a:p>
          <a:p>
            <a:pPr marL="1605280" lvl="2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Char char="•"/>
            </a:pPr>
            <a:r>
              <a:rPr lang="en-US" sz="3000" dirty="0"/>
              <a:t>Geographical</a:t>
            </a:r>
          </a:p>
          <a:p>
            <a:pPr marL="1605280" lvl="2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Char char="•"/>
            </a:pPr>
            <a:r>
              <a:rPr lang="en-US" sz="3000" dirty="0"/>
              <a:t>consortia</a:t>
            </a:r>
          </a:p>
          <a:p>
            <a:pPr marL="1605280" lvl="2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Char char="•"/>
            </a:pPr>
            <a:r>
              <a:rPr lang="en-US" sz="3000" dirty="0"/>
              <a:t>Limited exclusive period (head-start)</a:t>
            </a:r>
          </a:p>
          <a:p>
            <a:pPr marL="1879600" lvl="3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28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28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10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0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91500" y="6492875"/>
            <a:ext cx="6731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800" y="304800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Examples of Licensing Strategy Alternatives</a:t>
            </a:r>
            <a:br>
              <a:rPr lang="en-US" sz="3600" b="1" dirty="0"/>
            </a:br>
            <a:r>
              <a:rPr lang="en-US" sz="3600" b="1" dirty="0"/>
              <a:t>		</a:t>
            </a:r>
            <a:r>
              <a:rPr lang="en-US" sz="2800" dirty="0">
                <a:solidFill>
                  <a:schemeClr val="tx1"/>
                </a:solidFill>
              </a:rPr>
              <a:t>(for patent on antimicrobial compound)</a:t>
            </a:r>
            <a:endParaRPr lang="en-US" sz="28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432800" cy="4667250"/>
          </a:xfrm>
        </p:spPr>
        <p:txBody>
          <a:bodyPr>
            <a:normAutofit/>
          </a:bodyPr>
          <a:lstStyle/>
          <a:p>
            <a:pPr marL="812800" indent="-812800">
              <a:buClr>
                <a:schemeClr val="tx2"/>
              </a:buClr>
              <a:buNone/>
            </a:pPr>
            <a:r>
              <a:rPr lang="en-US" sz="2800" dirty="0"/>
              <a:t>Exclusive, world-wide, all uses (ag, industrial, vet, human)</a:t>
            </a:r>
            <a:endParaRPr lang="en-US" b="1" dirty="0"/>
          </a:p>
          <a:p>
            <a:pPr marL="812800" indent="-812800">
              <a:buClr>
                <a:schemeClr val="tx2"/>
              </a:buClr>
              <a:buNone/>
            </a:pPr>
            <a:r>
              <a:rPr lang="en-US" sz="2800" dirty="0"/>
              <a:t>Exclusive, world-wide, veterinary applications only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2800" dirty="0"/>
              <a:t>Exclusive, world-wide, agricultural only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2800" dirty="0"/>
              <a:t>Exclusive, world-wide, vet and </a:t>
            </a:r>
            <a:r>
              <a:rPr lang="en-US" sz="2800" dirty="0" err="1"/>
              <a:t>ag</a:t>
            </a:r>
            <a:r>
              <a:rPr lang="en-US" sz="2800" dirty="0"/>
              <a:t> only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2800" dirty="0"/>
              <a:t>Exclusive, Mexico only, all fields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2800" dirty="0"/>
              <a:t>Exclusive, Europe, vet only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2800" dirty="0"/>
              <a:t>Etc., etc., etc.,</a:t>
            </a:r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28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10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14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924800" y="6499225"/>
            <a:ext cx="8128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839200" cy="762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Developing Licensing Strategy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432800" cy="5029200"/>
          </a:xfrm>
        </p:spPr>
        <p:txBody>
          <a:bodyPr>
            <a:normAutofit/>
          </a:bodyPr>
          <a:lstStyle/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28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1000" dirty="0">
              <a:solidFill>
                <a:srgbClr val="99FF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24000"/>
            <a:ext cx="8978537" cy="325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2800" indent="-812800">
              <a:lnSpc>
                <a:spcPct val="90000"/>
              </a:lnSpc>
              <a:buClr>
                <a:schemeClr val="tx2"/>
              </a:buClr>
            </a:pPr>
            <a:r>
              <a:rPr lang="en-US" sz="3200" b="1" dirty="0"/>
              <a:t>Financial considerations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SzPct val="75000"/>
            </a:pPr>
            <a:endParaRPr lang="en-US" sz="2800" b="1" dirty="0"/>
          </a:p>
          <a:p>
            <a:pPr marL="914400" lvl="1" indent="-457200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recovery of investment, </a:t>
            </a:r>
          </a:p>
          <a:p>
            <a:pPr marL="914400" lvl="1" indent="-457200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patent expenses, </a:t>
            </a:r>
          </a:p>
          <a:p>
            <a:pPr marL="914400" lvl="1" indent="-457200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cash flow needs, </a:t>
            </a:r>
          </a:p>
          <a:p>
            <a:pPr marL="914400" lvl="1" indent="-457200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opportunity cost  (license fees cover them)</a:t>
            </a:r>
          </a:p>
          <a:p>
            <a:pPr marL="965200" lvl="1" indent="-508000">
              <a:lnSpc>
                <a:spcPct val="90000"/>
              </a:lnSpc>
              <a:buClr>
                <a:schemeClr val="tx2"/>
              </a:buClr>
              <a:buSzPct val="75000"/>
              <a:buFontTx/>
              <a:buChar char="•"/>
            </a:pPr>
            <a:endParaRPr lang="en-US" sz="2800" dirty="0">
              <a:latin typeface="+mn-lt"/>
            </a:endParaRPr>
          </a:p>
          <a:p>
            <a:pPr lvl="1">
              <a:lnSpc>
                <a:spcPct val="90000"/>
              </a:lnSpc>
              <a:buClr>
                <a:schemeClr val="tx2"/>
              </a:buClr>
              <a:buSzPct val="75000"/>
            </a:pPr>
            <a:r>
              <a:rPr lang="en-US" sz="2800" dirty="0">
                <a:latin typeface="+mn-lt"/>
              </a:rPr>
              <a:t>Licensee’s business model (royalty type &amp; amount)</a:t>
            </a:r>
          </a:p>
        </p:txBody>
      </p:sp>
    </p:spTree>
    <p:extLst>
      <p:ext uri="{BB962C8B-B14F-4D97-AF65-F5344CB8AC3E}">
        <p14:creationId xmlns:p14="http://schemas.microsoft.com/office/powerpoint/2010/main" val="274065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89900" y="6492875"/>
            <a:ext cx="7493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14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839200" cy="869275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Licensing Strategy:  implementation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"/>
            <a:ext cx="8432800" cy="1097875"/>
          </a:xfrm>
        </p:spPr>
        <p:txBody>
          <a:bodyPr>
            <a:normAutofit/>
          </a:bodyPr>
          <a:lstStyle/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2800" dirty="0"/>
          </a:p>
          <a:p>
            <a:pPr marL="1524000" lvl="2" indent="-609600">
              <a:lnSpc>
                <a:spcPct val="90000"/>
              </a:lnSpc>
              <a:buClr>
                <a:schemeClr val="tx2"/>
              </a:buClr>
              <a:buSzPct val="75000"/>
              <a:buFontTx/>
              <a:buNone/>
            </a:pPr>
            <a:endParaRPr lang="en-US" sz="1000" dirty="0">
              <a:solidFill>
                <a:srgbClr val="99FF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720" y="2814320"/>
            <a:ext cx="8564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5200" lvl="1" indent="-508000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/>
              <a:t>License strategy must adapt to the marketplace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SzPct val="75000"/>
            </a:pPr>
            <a:r>
              <a:rPr lang="en-US" sz="2800" dirty="0"/>
              <a:t>         (i.e., license negotiations)</a:t>
            </a:r>
          </a:p>
          <a:p>
            <a:pPr marL="965200" lvl="1" indent="-508000">
              <a:lnSpc>
                <a:spcPct val="90000"/>
              </a:lnSpc>
              <a:buClr>
                <a:schemeClr val="tx2"/>
              </a:buClr>
              <a:buSzPct val="75000"/>
            </a:pPr>
            <a:endParaRPr lang="en-US" sz="2800" dirty="0"/>
          </a:p>
          <a:p>
            <a:pPr marL="965200" lvl="1" indent="-508000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/>
              <a:t>Maintain strategy but be flexible enough to adapt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SzPct val="75000"/>
            </a:pPr>
            <a:r>
              <a:rPr lang="en-US" sz="2800" dirty="0"/>
              <a:t>         it to market realities</a:t>
            </a:r>
          </a:p>
        </p:txBody>
      </p:sp>
    </p:spTree>
    <p:extLst>
      <p:ext uri="{BB962C8B-B14F-4D97-AF65-F5344CB8AC3E}">
        <p14:creationId xmlns:p14="http://schemas.microsoft.com/office/powerpoint/2010/main" val="363976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91500" y="6492875"/>
            <a:ext cx="673100" cy="365125"/>
          </a:xfrm>
          <a:prstGeom prst="rect">
            <a:avLst/>
          </a:prstGeom>
        </p:spPr>
        <p:txBody>
          <a:bodyPr/>
          <a:lstStyle/>
          <a:p>
            <a:fld id="{1636059C-4C61-4AFF-B825-79D4619ACCC7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800" y="381000"/>
            <a:ext cx="8839200" cy="6858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Licensing Strategy Alternatives:</a:t>
            </a:r>
            <a:br>
              <a:rPr lang="en-US" sz="3600" b="1" dirty="0"/>
            </a:br>
            <a:r>
              <a:rPr lang="en-US" sz="3600" b="1" dirty="0"/>
              <a:t>	</a:t>
            </a:r>
            <a:r>
              <a:rPr lang="en-US" sz="3600" dirty="0"/>
              <a:t>licensing to a start-up</a:t>
            </a:r>
            <a:br>
              <a:rPr lang="en-US" sz="3600" b="1" dirty="0"/>
            </a:br>
            <a:r>
              <a:rPr lang="en-US" sz="3600" b="1" dirty="0"/>
              <a:t>		</a:t>
            </a:r>
            <a:endParaRPr lang="en-US" sz="2800" dirty="0">
              <a:latin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5273674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+mj-lt"/>
              </a:rPr>
              <a:t>Is the start-up a good idea for the technology?  The</a:t>
            </a: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      institution?  the inventor(s)?  The public good?</a:t>
            </a:r>
          </a:p>
          <a:p>
            <a:r>
              <a:rPr lang="en-US" sz="2800" dirty="0">
                <a:latin typeface="+mj-lt"/>
              </a:rPr>
              <a:t>Is it an “in-house” start-up (aka a “spin-out”)?</a:t>
            </a:r>
          </a:p>
          <a:p>
            <a:pPr>
              <a:buNone/>
            </a:pPr>
            <a:r>
              <a:rPr lang="en-US" sz="2800" dirty="0">
                <a:latin typeface="+mj-lt"/>
              </a:rPr>
              <a:t>		conflict of interest/commitment issues</a:t>
            </a:r>
          </a:p>
          <a:p>
            <a:pPr>
              <a:buNone/>
            </a:pPr>
            <a:r>
              <a:rPr lang="en-US" sz="2800" dirty="0">
                <a:latin typeface="+mj-lt"/>
              </a:rPr>
              <a:t>		institutional policy on faculty/grad start-ups</a:t>
            </a:r>
          </a:p>
          <a:p>
            <a:r>
              <a:rPr lang="en-US" sz="2800" dirty="0">
                <a:latin typeface="+mj-lt"/>
              </a:rPr>
              <a:t>Is it the best strategy to commercialize the</a:t>
            </a: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      technology?</a:t>
            </a:r>
          </a:p>
          <a:p>
            <a:r>
              <a:rPr lang="en-US" sz="2800" dirty="0">
                <a:latin typeface="+mj-lt"/>
              </a:rPr>
              <a:t>Institutional choice: start-up or existing company</a:t>
            </a:r>
          </a:p>
          <a:p>
            <a:r>
              <a:rPr lang="en-US" sz="2800" dirty="0">
                <a:latin typeface="+mj-lt"/>
              </a:rPr>
              <a:t>Financial issues:  equity </a:t>
            </a:r>
            <a:r>
              <a:rPr lang="en-US" sz="2800" dirty="0" err="1">
                <a:latin typeface="+mj-lt"/>
              </a:rPr>
              <a:t>vs</a:t>
            </a:r>
            <a:r>
              <a:rPr lang="en-US" sz="2800" dirty="0">
                <a:latin typeface="+mj-lt"/>
              </a:rPr>
              <a:t> cash for license fee</a:t>
            </a:r>
          </a:p>
          <a:p>
            <a:r>
              <a:rPr lang="en-US" sz="2800" dirty="0">
                <a:latin typeface="+mj-lt"/>
              </a:rPr>
              <a:t>What role does institution play? (arms-length, active</a:t>
            </a: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      advisor, investor, promoter?)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4000" b="1" dirty="0"/>
              <a:t>License Elements 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563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>
                <a:latin typeface="+mj-lt"/>
              </a:rPr>
              <a:t>The parties clearly stated</a:t>
            </a:r>
          </a:p>
          <a:p>
            <a:pPr>
              <a:defRPr/>
            </a:pPr>
            <a:r>
              <a:rPr lang="en-US" sz="2800" dirty="0">
                <a:latin typeface="+mj-lt"/>
              </a:rPr>
              <a:t>The property (IP, </a:t>
            </a:r>
            <a:r>
              <a:rPr lang="en-US" sz="2800" dirty="0" err="1">
                <a:latin typeface="+mj-lt"/>
              </a:rPr>
              <a:t>bioproperty</a:t>
            </a:r>
            <a:r>
              <a:rPr lang="en-US" sz="2800" dirty="0">
                <a:latin typeface="+mj-lt"/>
              </a:rPr>
              <a:t>) very clearly defined</a:t>
            </a:r>
          </a:p>
          <a:p>
            <a:pPr>
              <a:defRPr/>
            </a:pPr>
            <a:r>
              <a:rPr lang="en-US" sz="2800" dirty="0">
                <a:latin typeface="+mj-lt"/>
              </a:rPr>
              <a:t>Define the scope of rights (exclusive, non-exclusive, field of use)</a:t>
            </a:r>
          </a:p>
          <a:p>
            <a:pPr>
              <a:defRPr/>
            </a:pPr>
            <a:r>
              <a:rPr lang="en-US" sz="2800" dirty="0">
                <a:latin typeface="+mj-lt"/>
              </a:rPr>
              <a:t>Geographical scope</a:t>
            </a:r>
          </a:p>
          <a:p>
            <a:pPr>
              <a:defRPr/>
            </a:pPr>
            <a:r>
              <a:rPr lang="en-US" sz="2800" dirty="0">
                <a:latin typeface="+mj-lt"/>
              </a:rPr>
              <a:t>License Fees </a:t>
            </a:r>
          </a:p>
          <a:p>
            <a:pPr>
              <a:defRPr/>
            </a:pPr>
            <a:r>
              <a:rPr lang="en-US" sz="2800" dirty="0">
                <a:latin typeface="+mj-lt"/>
              </a:rPr>
              <a:t>Royalty amount and structure </a:t>
            </a:r>
          </a:p>
          <a:p>
            <a:pPr>
              <a:defRPr/>
            </a:pPr>
            <a:r>
              <a:rPr lang="en-US" sz="2800" dirty="0">
                <a:latin typeface="+mj-lt"/>
              </a:rPr>
              <a:t>Sublicensing rights</a:t>
            </a:r>
          </a:p>
          <a:p>
            <a:pPr>
              <a:defRPr/>
            </a:pPr>
            <a:r>
              <a:rPr lang="en-US" sz="2800" dirty="0">
                <a:latin typeface="+mj-lt"/>
              </a:rPr>
              <a:t>Philanthropic/humanitarian concerns</a:t>
            </a:r>
          </a:p>
        </p:txBody>
      </p:sp>
    </p:spTree>
    <p:extLst>
      <p:ext uri="{BB962C8B-B14F-4D97-AF65-F5344CB8AC3E}">
        <p14:creationId xmlns:p14="http://schemas.microsoft.com/office/powerpoint/2010/main" val="145716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886700" y="6492875"/>
            <a:ext cx="1016000" cy="365125"/>
          </a:xfrm>
          <a:prstGeom prst="rect">
            <a:avLst/>
          </a:prstGeom>
        </p:spPr>
        <p:txBody>
          <a:bodyPr/>
          <a:lstStyle/>
          <a:p>
            <a:fld id="{AA942646-F17E-4C9F-80F4-9B5B2813F6D3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latin typeface="Times New Roman" pitchFamily="18" charset="0"/>
              </a:rPr>
              <a:t>     </a:t>
            </a:r>
            <a:r>
              <a:rPr lang="en-US" b="1" dirty="0">
                <a:latin typeface="+mn-lt"/>
              </a:rPr>
              <a:t>Structuring License Financial Terms</a:t>
            </a:r>
            <a:br>
              <a:rPr lang="en-US" sz="3600" b="1" dirty="0">
                <a:latin typeface="Times New Roman" pitchFamily="18" charset="0"/>
              </a:rPr>
            </a:br>
            <a:endParaRPr lang="en-US" sz="3600" b="1" dirty="0"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331200" cy="5715000"/>
          </a:xfrm>
        </p:spPr>
        <p:txBody>
          <a:bodyPr>
            <a:normAutofit/>
          </a:bodyPr>
          <a:lstStyle/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License Fee </a:t>
            </a:r>
            <a:endParaRPr lang="en-US" sz="3000" dirty="0"/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	</a:t>
            </a:r>
            <a:r>
              <a:rPr lang="en-US" sz="3000" dirty="0"/>
              <a:t>(typically upfront, lump sum, non-refundable, can be staggered over time or events)</a:t>
            </a:r>
            <a:endParaRPr lang="en-US" sz="3000" b="1" dirty="0"/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Royalty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	</a:t>
            </a:r>
            <a:r>
              <a:rPr lang="en-US" sz="3000" dirty="0"/>
              <a:t>(usually linked to sales, industry standards)</a:t>
            </a:r>
            <a:endParaRPr lang="en-US" sz="3000" b="1" dirty="0"/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Minimum royalties &amp; Milestone Payments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(assures diligence, shares risk)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Amounts &amp; schedule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Ongoing cost sharing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	</a:t>
            </a:r>
            <a:r>
              <a:rPr lang="en-US" sz="3000" dirty="0"/>
              <a:t>(patents, R&amp;D, </a:t>
            </a:r>
            <a:r>
              <a:rPr lang="en-US" sz="3000" dirty="0" err="1"/>
              <a:t>bioproperty</a:t>
            </a:r>
            <a:r>
              <a:rPr lang="en-US" sz="3000" dirty="0"/>
              <a:t>, </a:t>
            </a:r>
            <a:r>
              <a:rPr lang="en-US" sz="3000" dirty="0" err="1"/>
              <a:t>etc</a:t>
            </a:r>
            <a:r>
              <a:rPr lang="en-US" sz="3000" dirty="0"/>
              <a:t>)</a:t>
            </a:r>
            <a:endParaRPr lang="en-US" sz="3000" b="1" dirty="0"/>
          </a:p>
          <a:p>
            <a:pPr marL="812800" indent="-812800">
              <a:buClr>
                <a:schemeClr val="tx2"/>
              </a:buClr>
            </a:pPr>
            <a:endParaRPr lang="en-US" sz="2400" dirty="0">
              <a:solidFill>
                <a:srgbClr val="99FF66"/>
              </a:solidFill>
            </a:endParaRPr>
          </a:p>
          <a:p>
            <a:pPr marL="1879600" lvl="3" indent="-508000">
              <a:buClr>
                <a:schemeClr val="tx2"/>
              </a:buClr>
              <a:buSzPct val="75000"/>
              <a:buFontTx/>
              <a:buNone/>
            </a:pPr>
            <a:endParaRPr lang="en-US" sz="9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9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886700" y="6492875"/>
            <a:ext cx="1016000" cy="365125"/>
          </a:xfrm>
          <a:prstGeom prst="rect">
            <a:avLst/>
          </a:prstGeom>
        </p:spPr>
        <p:txBody>
          <a:bodyPr/>
          <a:lstStyle/>
          <a:p>
            <a:fld id="{AA942646-F17E-4C9F-80F4-9B5B2813F6D3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latin typeface="Times New Roman" pitchFamily="18" charset="0"/>
              </a:rPr>
              <a:t>     </a:t>
            </a:r>
            <a:r>
              <a:rPr lang="en-US" b="1" dirty="0">
                <a:latin typeface="+mn-lt"/>
              </a:rPr>
              <a:t>Structuring License Terms</a:t>
            </a:r>
            <a:br>
              <a:rPr lang="en-US" sz="3600" b="1" dirty="0">
                <a:latin typeface="Times New Roman" pitchFamily="18" charset="0"/>
              </a:rPr>
            </a:br>
            <a:endParaRPr lang="en-US" sz="3600" b="1" dirty="0"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331200" cy="6096000"/>
          </a:xfrm>
        </p:spPr>
        <p:txBody>
          <a:bodyPr>
            <a:normAutofit lnSpcReduction="10000"/>
          </a:bodyPr>
          <a:lstStyle/>
          <a:p>
            <a:pPr marL="812800" indent="-812800">
              <a:buClr>
                <a:schemeClr val="tx2"/>
              </a:buClr>
              <a:buNone/>
            </a:pPr>
            <a:r>
              <a:rPr lang="en-US" sz="3600" b="1" dirty="0"/>
              <a:t>License Fee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b="1" i="1" dirty="0"/>
              <a:t>Factors</a:t>
            </a:r>
            <a:r>
              <a:rPr lang="en-US" sz="2800" b="1" dirty="0"/>
              <a:t>: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product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demand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investment to date and future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cash flow needs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market size &amp; characteristics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competition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opportunity cost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exclusivity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development status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2800" dirty="0"/>
              <a:t>scope of technology</a:t>
            </a:r>
          </a:p>
          <a:p>
            <a:pPr marL="812800" indent="-812800">
              <a:buClr>
                <a:schemeClr val="tx2"/>
              </a:buClr>
            </a:pPr>
            <a:endParaRPr lang="en-US" sz="2400" dirty="0">
              <a:solidFill>
                <a:srgbClr val="99FF66"/>
              </a:solidFill>
            </a:endParaRPr>
          </a:p>
          <a:p>
            <a:pPr marL="1879600" lvl="3" indent="-508000">
              <a:buClr>
                <a:schemeClr val="tx2"/>
              </a:buClr>
              <a:buSzPct val="75000"/>
              <a:buFontTx/>
              <a:buNone/>
            </a:pPr>
            <a:endParaRPr lang="en-US" sz="9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4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42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886700" y="6492875"/>
            <a:ext cx="1016000" cy="365125"/>
          </a:xfrm>
          <a:prstGeom prst="rect">
            <a:avLst/>
          </a:prstGeom>
        </p:spPr>
        <p:txBody>
          <a:bodyPr/>
          <a:lstStyle/>
          <a:p>
            <a:fld id="{AA942646-F17E-4C9F-80F4-9B5B2813F6D3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latin typeface="Times New Roman" pitchFamily="18" charset="0"/>
              </a:rPr>
              <a:t>     </a:t>
            </a:r>
            <a:r>
              <a:rPr lang="en-US" b="1" dirty="0">
                <a:latin typeface="+mn-lt"/>
              </a:rPr>
              <a:t>Structuring License Terms</a:t>
            </a:r>
            <a:br>
              <a:rPr lang="en-US" sz="3600" b="1" dirty="0">
                <a:latin typeface="Times New Roman" pitchFamily="18" charset="0"/>
              </a:rPr>
            </a:br>
            <a:endParaRPr lang="en-US" sz="3600" b="1" dirty="0"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331200" cy="5715000"/>
          </a:xfrm>
        </p:spPr>
        <p:txBody>
          <a:bodyPr>
            <a:normAutofit/>
          </a:bodyPr>
          <a:lstStyle/>
          <a:p>
            <a:pPr marL="812800" indent="-812800">
              <a:buClr>
                <a:schemeClr val="tx2"/>
              </a:buClr>
              <a:buNone/>
            </a:pPr>
            <a:r>
              <a:rPr lang="en-US" sz="4000" b="1" dirty="0">
                <a:latin typeface="+mj-lt"/>
              </a:rPr>
              <a:t>Royalty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b="1" i="1" dirty="0"/>
              <a:t>Factors</a:t>
            </a:r>
            <a:r>
              <a:rPr lang="en-US" sz="3200" b="1" dirty="0"/>
              <a:t>: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dirty="0"/>
              <a:t>business model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dirty="0"/>
              <a:t>market characteristics (i.e., typical margins)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dirty="0"/>
              <a:t>COGS and pricing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dirty="0"/>
              <a:t>scope of technology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dirty="0"/>
              <a:t>enabling value (spark-plug vs. whole car)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dirty="0"/>
              <a:t>royalty stacking (3</a:t>
            </a:r>
            <a:r>
              <a:rPr lang="en-US" sz="3200" baseline="30000" dirty="0"/>
              <a:t>rd</a:t>
            </a:r>
            <a:r>
              <a:rPr lang="en-US" sz="3200" dirty="0"/>
              <a:t> parties) </a:t>
            </a:r>
          </a:p>
          <a:p>
            <a:pPr marL="1524000" lvl="2" indent="-609600">
              <a:buClr>
                <a:schemeClr val="tx2"/>
              </a:buClr>
              <a:buNone/>
            </a:pPr>
            <a:r>
              <a:rPr lang="en-US" sz="3200" dirty="0"/>
              <a:t>the “25% Rule”</a:t>
            </a:r>
          </a:p>
          <a:p>
            <a:pPr marL="812800" indent="-812800">
              <a:buClr>
                <a:schemeClr val="tx2"/>
              </a:buClr>
              <a:buFont typeface="Wingdings" pitchFamily="2" charset="2"/>
              <a:buNone/>
            </a:pPr>
            <a:endParaRPr lang="en-US" dirty="0"/>
          </a:p>
          <a:p>
            <a:pPr marL="812800" indent="-812800">
              <a:buClr>
                <a:schemeClr val="tx2"/>
              </a:buClr>
            </a:pPr>
            <a:endParaRPr lang="en-US" sz="2400" dirty="0">
              <a:solidFill>
                <a:srgbClr val="99FF66"/>
              </a:solidFill>
            </a:endParaRPr>
          </a:p>
          <a:p>
            <a:pPr marL="1879600" lvl="3" indent="-508000">
              <a:buClr>
                <a:schemeClr val="tx2"/>
              </a:buClr>
              <a:buSzPct val="75000"/>
              <a:buFontTx/>
              <a:buNone/>
            </a:pPr>
            <a:endParaRPr lang="en-US" sz="9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68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886700" y="6492875"/>
            <a:ext cx="1016000" cy="365125"/>
          </a:xfrm>
          <a:prstGeom prst="rect">
            <a:avLst/>
          </a:prstGeom>
        </p:spPr>
        <p:txBody>
          <a:bodyPr/>
          <a:lstStyle/>
          <a:p>
            <a:fld id="{AA942646-F17E-4C9F-80F4-9B5B2813F6D3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latin typeface="Times New Roman" pitchFamily="18" charset="0"/>
              </a:rPr>
              <a:t>     </a:t>
            </a:r>
            <a:r>
              <a:rPr lang="en-US" b="1" dirty="0">
                <a:latin typeface="+mn-lt"/>
              </a:rPr>
              <a:t>Structuring License Terms</a:t>
            </a:r>
            <a:br>
              <a:rPr lang="en-US" sz="3600" b="1" dirty="0">
                <a:latin typeface="Times New Roman" pitchFamily="18" charset="0"/>
              </a:rPr>
            </a:br>
            <a:endParaRPr lang="en-US" sz="3600" b="1" dirty="0"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331200" cy="5715000"/>
          </a:xfrm>
        </p:spPr>
        <p:txBody>
          <a:bodyPr>
            <a:normAutofit/>
          </a:bodyPr>
          <a:lstStyle/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Minimums &amp; Milestones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Linked to the product development schedule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Time-based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Event-based</a:t>
            </a:r>
          </a:p>
          <a:p>
            <a:pPr marL="812800" indent="-812800">
              <a:buClr>
                <a:schemeClr val="tx2"/>
              </a:buClr>
              <a:buNone/>
            </a:pPr>
            <a:endParaRPr lang="en-US" dirty="0"/>
          </a:p>
          <a:p>
            <a:pPr marL="812800" indent="-812800">
              <a:buClr>
                <a:schemeClr val="tx2"/>
              </a:buClr>
            </a:pPr>
            <a:endParaRPr lang="en-US" sz="2400" dirty="0">
              <a:solidFill>
                <a:srgbClr val="99FF66"/>
              </a:solidFill>
            </a:endParaRPr>
          </a:p>
          <a:p>
            <a:pPr marL="1879600" lvl="3" indent="-508000">
              <a:buClr>
                <a:schemeClr val="tx2"/>
              </a:buClr>
              <a:buSzPct val="75000"/>
              <a:buFontTx/>
              <a:buNone/>
            </a:pPr>
            <a:endParaRPr lang="en-US" sz="9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36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886700" y="6492875"/>
            <a:ext cx="1016000" cy="365125"/>
          </a:xfrm>
          <a:prstGeom prst="rect">
            <a:avLst/>
          </a:prstGeom>
        </p:spPr>
        <p:txBody>
          <a:bodyPr/>
          <a:lstStyle/>
          <a:p>
            <a:fld id="{AA942646-F17E-4C9F-80F4-9B5B2813F6D3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latin typeface="Times New Roman" pitchFamily="18" charset="0"/>
              </a:rPr>
              <a:t>     </a:t>
            </a:r>
            <a:r>
              <a:rPr lang="en-US" b="1" dirty="0">
                <a:latin typeface="+mn-lt"/>
              </a:rPr>
              <a:t>Structuring License Terms</a:t>
            </a:r>
            <a:br>
              <a:rPr lang="en-US" sz="3600" b="1" dirty="0">
                <a:latin typeface="Times New Roman" pitchFamily="18" charset="0"/>
              </a:rPr>
            </a:br>
            <a:endParaRPr lang="en-US" sz="3600" b="1" dirty="0"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331200" cy="5715000"/>
          </a:xfrm>
        </p:spPr>
        <p:txBody>
          <a:bodyPr>
            <a:normAutofit/>
          </a:bodyPr>
          <a:lstStyle/>
          <a:p>
            <a:pPr marL="812800" indent="-812800">
              <a:buClr>
                <a:schemeClr val="tx2"/>
              </a:buClr>
              <a:buNone/>
            </a:pPr>
            <a:r>
              <a:rPr lang="en-US" sz="3000" b="1" dirty="0"/>
              <a:t>Special Issues &amp; Topics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R&amp;D collaboration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Future inventions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Personnel exchanges, equipment sharing</a:t>
            </a:r>
          </a:p>
          <a:p>
            <a:pPr marL="812800" indent="-812800">
              <a:buClr>
                <a:schemeClr val="tx2"/>
              </a:buClr>
              <a:buNone/>
            </a:pPr>
            <a:r>
              <a:rPr lang="en-US" sz="3000" dirty="0"/>
              <a:t>	</a:t>
            </a:r>
          </a:p>
          <a:p>
            <a:pPr marL="812800" indent="-812800">
              <a:buClr>
                <a:schemeClr val="tx2"/>
              </a:buClr>
              <a:buNone/>
            </a:pPr>
            <a:endParaRPr lang="en-US" dirty="0"/>
          </a:p>
          <a:p>
            <a:pPr marL="812800" indent="-812800">
              <a:buClr>
                <a:schemeClr val="tx2"/>
              </a:buClr>
            </a:pPr>
            <a:endParaRPr lang="en-US" sz="2400" dirty="0">
              <a:solidFill>
                <a:srgbClr val="99FF66"/>
              </a:solidFill>
            </a:endParaRPr>
          </a:p>
          <a:p>
            <a:pPr marL="1879600" lvl="3" indent="-508000">
              <a:buClr>
                <a:schemeClr val="tx2"/>
              </a:buClr>
              <a:buSzPct val="75000"/>
              <a:buFontTx/>
              <a:buNone/>
            </a:pPr>
            <a:endParaRPr lang="en-US" sz="900" dirty="0">
              <a:solidFill>
                <a:srgbClr val="99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70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161925"/>
            <a:ext cx="8229600" cy="1745252"/>
          </a:xfrm>
        </p:spPr>
        <p:txBody>
          <a:bodyPr>
            <a:normAutofit/>
          </a:bodyPr>
          <a:lstStyle/>
          <a:p>
            <a:pPr lvl="1" algn="ctr"/>
            <a:r>
              <a:rPr lang="en-US" sz="3600" b="1" dirty="0"/>
              <a:t>Track 1</a:t>
            </a:r>
            <a:br>
              <a:rPr lang="en-US" sz="3600" b="1" dirty="0"/>
            </a:br>
            <a:r>
              <a:rPr lang="en-US" sz="2800" b="1" dirty="0"/>
              <a:t>Entry-level Tech Transfer Professional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0B460-FED3-4049-A04B-E35592066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8000" b="1">
                <a:solidFill>
                  <a:schemeClr val="tx2"/>
                </a:solidFill>
              </a:rPr>
              <a:t>Topic 1.13.1</a:t>
            </a:r>
            <a:endParaRPr lang="en-US" sz="8000" b="1" dirty="0">
              <a:solidFill>
                <a:schemeClr val="tx2"/>
              </a:solidFill>
            </a:endParaRP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r>
              <a:rPr lang="en-US" sz="80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Licensing Basics</a:t>
            </a:r>
          </a:p>
          <a:p>
            <a:pPr marL="0" marR="0" indent="0" algn="ctr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371600" algn="l"/>
                <a:tab pos="2286000" algn="l"/>
              </a:tabLst>
            </a:pPr>
            <a:r>
              <a:rPr lang="en-US" sz="80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 </a:t>
            </a:r>
          </a:p>
          <a:p>
            <a:pPr marL="0" marR="0" indent="0" algn="ctr" hangingPunc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r>
              <a:rPr lang="en-US" sz="5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58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r>
              <a:rPr lang="en-US" sz="9000" b="1" kern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Thank you</a:t>
            </a: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endParaRPr lang="en-US" sz="5800" b="1" kern="14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r>
              <a:rPr lang="en-US" sz="33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33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 hangingPunct="0">
              <a:lnSpc>
                <a:spcPct val="110000"/>
              </a:lnSpc>
              <a:spcBef>
                <a:spcPts val="0"/>
              </a:spcBef>
              <a:buNone/>
              <a:tabLst>
                <a:tab pos="1371600" algn="l"/>
                <a:tab pos="2286000" algn="l"/>
              </a:tabLst>
            </a:pPr>
            <a:endParaRPr lang="en-US" sz="30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97180" marR="0" indent="0" algn="ctr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371600" algn="l"/>
                <a:tab pos="2286000" algn="l"/>
              </a:tabLst>
            </a:pPr>
            <a:endParaRPr lang="en-US" sz="30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5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b="1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b="1" kern="14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600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3200" b="1" kern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kern="14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6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64232</TotalTime>
  <Words>965</Words>
  <Application>Microsoft Office PowerPoint</Application>
  <PresentationFormat>On-screen Show (4:3)</PresentationFormat>
  <Paragraphs>232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Office Theme</vt:lpstr>
      <vt:lpstr>Guidebook of IP/Technology Transfer      </vt:lpstr>
      <vt:lpstr>Track 1 Entry-level Tech Transfer Professional</vt:lpstr>
      <vt:lpstr>PowerPoint Presentation</vt:lpstr>
      <vt:lpstr>Licensing Basics </vt:lpstr>
      <vt:lpstr>Licensing Basics </vt:lpstr>
      <vt:lpstr>Types of Licenses </vt:lpstr>
      <vt:lpstr>Developing a Licensing Strategy:   driven by the technology</vt:lpstr>
      <vt:lpstr>Developing Licensing Strategy:     evaluating alternatives</vt:lpstr>
      <vt:lpstr>Developing a Licensing Strategy:   the critical question    </vt:lpstr>
      <vt:lpstr>Developing Licensing Strategy:    </vt:lpstr>
      <vt:lpstr>Developing Licensing Strategy:    </vt:lpstr>
      <vt:lpstr>Examples of Licensing Strategy Alternatives   (for patent on antimicrobial compound)</vt:lpstr>
      <vt:lpstr>Developing Licensing Strategy</vt:lpstr>
      <vt:lpstr>Licensing Strategy:  implementation</vt:lpstr>
      <vt:lpstr>Licensing Strategy Alternatives:  licensing to a start-up   </vt:lpstr>
      <vt:lpstr>License Elements  </vt:lpstr>
      <vt:lpstr>     Structuring License Financial Terms </vt:lpstr>
      <vt:lpstr>     Structuring License Terms </vt:lpstr>
      <vt:lpstr>     Structuring License Terms </vt:lpstr>
      <vt:lpstr>     Structuring License Terms </vt:lpstr>
      <vt:lpstr>     Structuring License Terms </vt:lpstr>
      <vt:lpstr>Track 1 Entry-level Tech Transfer Professional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Agricultural Innovation and Enterprise Development</dc:title>
  <dc:creator>rsc5</dc:creator>
  <cp:lastModifiedBy>Richard S. Cahoon</cp:lastModifiedBy>
  <cp:revision>478</cp:revision>
  <dcterms:created xsi:type="dcterms:W3CDTF">2010-06-14T21:09:36Z</dcterms:created>
  <dcterms:modified xsi:type="dcterms:W3CDTF">2023-06-02T16:12:12Z</dcterms:modified>
</cp:coreProperties>
</file>